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</p:sldMasterIdLst>
  <p:notesMasterIdLst>
    <p:notesMasterId r:id="rId14"/>
  </p:notesMasterIdLst>
  <p:handoutMasterIdLst>
    <p:handoutMasterId r:id="rId15"/>
  </p:handoutMasterIdLst>
  <p:sldIdLst>
    <p:sldId id="347" r:id="rId2"/>
    <p:sldId id="356" r:id="rId3"/>
    <p:sldId id="368" r:id="rId4"/>
    <p:sldId id="362" r:id="rId5"/>
    <p:sldId id="357" r:id="rId6"/>
    <p:sldId id="363" r:id="rId7"/>
    <p:sldId id="364" r:id="rId8"/>
    <p:sldId id="365" r:id="rId9"/>
    <p:sldId id="367" r:id="rId10"/>
    <p:sldId id="369" r:id="rId11"/>
    <p:sldId id="366" r:id="rId12"/>
    <p:sldId id="361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563" autoAdjust="0"/>
  </p:normalViewPr>
  <p:slideViewPr>
    <p:cSldViewPr snapToGrid="0" snapToObjects="1">
      <p:cViewPr varScale="1">
        <p:scale>
          <a:sx n="117" d="100"/>
          <a:sy n="117" d="100"/>
        </p:scale>
        <p:origin x="-25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8" d="100"/>
        <a:sy n="158" d="100"/>
      </p:scale>
      <p:origin x="0" y="272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0FA3B4-5499-9244-86B5-B0871A9DDD84}" type="datetimeFigureOut">
              <a:rPr lang="en-US" smtClean="0"/>
              <a:t>10/25/14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FB77E-72D5-284D-AE7A-D8D155D76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1038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EFF1E-85A1-6640-AFB9-C38833E80A84}" type="datetimeFigureOut">
              <a:rPr lang="en-US" smtClean="0"/>
              <a:t>10/25/14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67457-1E83-1040-AFF7-8D09C473D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1842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09B4C-BF2C-C844-B93C-AC8EC5D17265}" type="datetime1">
              <a:rPr lang="en-US" smtClean="0"/>
              <a:t>10/25/14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65FB4-8433-B842-B8FD-9434E4361842}" type="datetime1">
              <a:rPr lang="en-US" smtClean="0"/>
              <a:t>10/25/14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6C692-8674-7143-B27E-50F12C721844}" type="datetime1">
              <a:rPr lang="en-US" smtClean="0"/>
              <a:t>10/25/14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E70BD-E5FB-3B47-A36E-8EBEF75E7C48}" type="datetime1">
              <a:rPr lang="en-US" smtClean="0"/>
              <a:t>10/25/14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0F759-15EF-FC48-BF6E-D6CCB5426946}" type="datetime1">
              <a:rPr lang="en-US" smtClean="0"/>
              <a:t>10/25/14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86E82-B523-634B-B5D2-227E138D2EBE}" type="datetime1">
              <a:rPr lang="en-US" smtClean="0"/>
              <a:t>10/25/14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77F67-FC0D-384D-AEA8-C540F5837426}" type="datetime1">
              <a:rPr lang="en-US" smtClean="0"/>
              <a:t>10/25/14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A7C10-7F3D-8146-BFBF-45B719932F28}" type="datetime1">
              <a:rPr lang="en-US" smtClean="0"/>
              <a:t>10/25/14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BD1F7-5711-8C4D-B474-527921220A16}" type="datetime1">
              <a:rPr lang="en-US" smtClean="0"/>
              <a:t>10/25/14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8EF42-64E6-0B40-A937-A12CB534B371}" type="datetime1">
              <a:rPr lang="en-US" smtClean="0"/>
              <a:t>10/25/14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8F812-1332-2943-9BFE-6F494C1DBE47}" type="datetime1">
              <a:rPr lang="en-US" smtClean="0"/>
              <a:t>10/25/14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20BF90A-0419-1B45-B0A6-AFDB83D77301}" type="datetime1">
              <a:rPr lang="en-US" smtClean="0"/>
              <a:t>10/25/14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492875"/>
            <a:ext cx="4943061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team@droidsrobotics.org" TargetMode="External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602" y="415016"/>
            <a:ext cx="8599837" cy="4571999"/>
          </a:xfrm>
        </p:spPr>
        <p:txBody>
          <a:bodyPr/>
          <a:lstStyle/>
          <a:p>
            <a:r>
              <a:rPr lang="en-US" sz="5400" dirty="0" smtClean="0"/>
              <a:t>INTERMEDIATE </a:t>
            </a:r>
            <a:r>
              <a:rPr lang="en-US" sz="5400" dirty="0" smtClean="0"/>
              <a:t>programming LESSON: </a:t>
            </a:r>
            <a:br>
              <a:rPr lang="en-US" sz="5400" dirty="0" smtClean="0"/>
            </a:b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en-US" sz="4400" dirty="0" smtClean="0">
                <a:solidFill>
                  <a:srgbClr val="0000FF"/>
                </a:solidFill>
              </a:rPr>
              <a:t>debugging Techniques: </a:t>
            </a:r>
            <a:r>
              <a:rPr lang="en-US" sz="4000" dirty="0" smtClean="0">
                <a:solidFill>
                  <a:srgbClr val="0000FF"/>
                </a:solidFill>
              </a:rPr>
              <a:t>DISPLAY, LIGHT, Sound, Button Press…</a:t>
            </a:r>
            <a:endParaRPr lang="en-US" sz="4000" dirty="0">
              <a:solidFill>
                <a:srgbClr val="0000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296" y="5230578"/>
            <a:ext cx="6858000" cy="914400"/>
          </a:xfrm>
        </p:spPr>
        <p:txBody>
          <a:bodyPr/>
          <a:lstStyle/>
          <a:p>
            <a:r>
              <a:rPr lang="en-US" dirty="0" smtClean="0"/>
              <a:t>By Droids Robotics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5925554" cy="283845"/>
          </a:xfrm>
        </p:spPr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pic>
        <p:nvPicPr>
          <p:cNvPr id="5" name="Picture 4" descr="Droidslogo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455" y="271725"/>
            <a:ext cx="2061923" cy="206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08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3" name="Title 7"/>
          <p:cNvSpPr txBox="1">
            <a:spLocks/>
          </p:cNvSpPr>
          <p:nvPr/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SAMPLE VIDEO – CLICK TO PLAY</a:t>
            </a:r>
            <a:endParaRPr lang="en-US" dirty="0"/>
          </a:p>
        </p:txBody>
      </p:sp>
      <p:pic>
        <p:nvPicPr>
          <p:cNvPr id="5" name="DebuggingPreview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199" y="1158459"/>
            <a:ext cx="8118453" cy="457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7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3" name="Title 7"/>
          <p:cNvSpPr txBox="1">
            <a:spLocks/>
          </p:cNvSpPr>
          <p:nvPr/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OTHER METHODS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1952" y="1116502"/>
            <a:ext cx="3912728" cy="4914998"/>
          </a:xfrm>
          <a:prstGeom prst="rect">
            <a:avLst/>
          </a:prstGeom>
          <a:noFill/>
        </p:spPr>
        <p:txBody>
          <a:bodyPr wrap="square" rtlCol="0">
            <a:normAutofit fontScale="92500" lnSpcReduction="20000"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Recordings: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You can record your runs with a camera. Then watch each run and observe what went wrong</a:t>
            </a:r>
          </a:p>
          <a:p>
            <a:pPr marL="742950" lvl="1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Comments: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You can also use “comments” to help debug – we add comments to remember what older values were entered into a block.  We watch the run and then adjust these values</a:t>
            </a:r>
          </a:p>
          <a:p>
            <a:pPr marL="742950" lvl="1" indent="-285750">
              <a:buFont typeface="Arial"/>
              <a:buChar char="•"/>
            </a:pPr>
            <a:endParaRPr lang="en-US" sz="2400" dirty="0"/>
          </a:p>
        </p:txBody>
      </p:sp>
      <p:pic>
        <p:nvPicPr>
          <p:cNvPr id="7" name="Picture 6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035" y="699052"/>
            <a:ext cx="2765298" cy="1957458"/>
          </a:xfrm>
          <a:prstGeom prst="rect">
            <a:avLst/>
          </a:prstGeom>
        </p:spPr>
      </p:pic>
      <p:pic>
        <p:nvPicPr>
          <p:cNvPr id="8" name="Picture 7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798" y="2416040"/>
            <a:ext cx="1953095" cy="195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66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063865"/>
            <a:ext cx="8245474" cy="4373563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b="0" dirty="0" smtClean="0"/>
              <a:t>This lesson was made by Nick Faber with help from Sanjay </a:t>
            </a:r>
            <a:r>
              <a:rPr lang="en-US" b="0" dirty="0"/>
              <a:t>Seshan and Arvind Seshan from FLL Team: Not the Droids You Are Looking For.</a:t>
            </a:r>
          </a:p>
          <a:p>
            <a:pPr marL="342900" indent="-342900">
              <a:buFont typeface="Arial"/>
              <a:buChar char="•"/>
            </a:pPr>
            <a:r>
              <a:rPr lang="en-US" b="0" dirty="0"/>
              <a:t>They are free to use and distribute. Please just give credit to the team and send a thank you note if you can.</a:t>
            </a:r>
          </a:p>
          <a:p>
            <a:pPr marL="342900" indent="-342900">
              <a:buFont typeface="Arial"/>
              <a:buChar char="•"/>
            </a:pPr>
            <a:r>
              <a:rPr lang="en-US" b="0" dirty="0"/>
              <a:t>You can reach the Droids at: </a:t>
            </a:r>
            <a:r>
              <a:rPr lang="en-US" b="0" dirty="0">
                <a:hlinkClick r:id="rId2"/>
              </a:rPr>
              <a:t>team@droidsrobotics.org</a:t>
            </a:r>
            <a:endParaRPr lang="en-US" b="0" dirty="0"/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More </a:t>
            </a:r>
            <a:r>
              <a:rPr lang="en-US" b="0" dirty="0"/>
              <a:t>lessons: www.ev3lessons.com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pic>
        <p:nvPicPr>
          <p:cNvPr id="5" name="Picture 4" descr="Droidslog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803" y="5277849"/>
            <a:ext cx="1498871" cy="149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40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022459"/>
            <a:ext cx="7886700" cy="3226621"/>
          </a:xfrm>
        </p:spPr>
        <p:txBody>
          <a:bodyPr>
            <a:normAutofit lnSpcReduction="10000"/>
          </a:bodyPr>
          <a:lstStyle/>
          <a:p>
            <a:pPr marL="233363" indent="-233363">
              <a:buFont typeface="Arial"/>
              <a:buChar char="•"/>
            </a:pPr>
            <a:r>
              <a:rPr lang="en-US" b="0" dirty="0" smtClean="0"/>
              <a:t>Debugging is a useful strategy to figure out where in your program something is going wrong or what went wrong</a:t>
            </a:r>
          </a:p>
          <a:p>
            <a:pPr marL="233363" indent="-233363">
              <a:buFont typeface="Arial"/>
              <a:buChar char="•"/>
            </a:pPr>
            <a:r>
              <a:rPr lang="en-US" b="0" dirty="0" smtClean="0"/>
              <a:t>Once your code starts to become long</a:t>
            </a:r>
            <a:r>
              <a:rPr lang="en-US" b="0" dirty="0"/>
              <a:t> </a:t>
            </a:r>
            <a:r>
              <a:rPr lang="en-US" b="0" dirty="0" smtClean="0"/>
              <a:t>or complicated (e.g. using sensors), it can become hard to figure out where in the program you are</a:t>
            </a:r>
          </a:p>
          <a:p>
            <a:pPr marL="233363" indent="-233363">
              <a:buFont typeface="Arial"/>
              <a:buChar char="•"/>
            </a:pPr>
            <a:r>
              <a:rPr lang="en-US" b="0" dirty="0" smtClean="0"/>
              <a:t>The following slides show you some ways of knowing where you are in your program or knowing what values your sensors see</a:t>
            </a:r>
          </a:p>
          <a:p>
            <a:pPr marL="233363" indent="-233363">
              <a:buFont typeface="Arial"/>
              <a:buChar char="•"/>
            </a:pPr>
            <a:r>
              <a:rPr lang="en-US" b="0" dirty="0" smtClean="0"/>
              <a:t>You will see that these techniques can be VERY USEFUL to an FLL team</a:t>
            </a:r>
          </a:p>
        </p:txBody>
      </p:sp>
      <p:sp>
        <p:nvSpPr>
          <p:cNvPr id="4" name="Process 3"/>
          <p:cNvSpPr/>
          <p:nvPr/>
        </p:nvSpPr>
        <p:spPr>
          <a:xfrm>
            <a:off x="331775" y="4817048"/>
            <a:ext cx="1430090" cy="1029773"/>
          </a:xfrm>
          <a:prstGeom prst="flowChartProcess">
            <a:avLst/>
          </a:prstGeom>
          <a:solidFill>
            <a:srgbClr val="F5C20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Locate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0000"/>
                </a:solidFill>
              </a:rPr>
              <a:t>Error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Process 4"/>
          <p:cNvSpPr/>
          <p:nvPr/>
        </p:nvSpPr>
        <p:spPr>
          <a:xfrm>
            <a:off x="2219495" y="4805605"/>
            <a:ext cx="1327124" cy="1029773"/>
          </a:xfrm>
          <a:prstGeom prst="flowChartProcess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Think of Solution</a:t>
            </a:r>
            <a:endParaRPr lang="en-US" dirty="0"/>
          </a:p>
        </p:txBody>
      </p:sp>
      <p:sp>
        <p:nvSpPr>
          <p:cNvPr id="6" name="Process 5"/>
          <p:cNvSpPr/>
          <p:nvPr/>
        </p:nvSpPr>
        <p:spPr>
          <a:xfrm>
            <a:off x="5826995" y="4809261"/>
            <a:ext cx="1327124" cy="1029773"/>
          </a:xfrm>
          <a:prstGeom prst="flowChartProcess">
            <a:avLst/>
          </a:prstGeom>
          <a:solidFill>
            <a:srgbClr val="CCFF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Re-Test 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Process 6"/>
          <p:cNvSpPr/>
          <p:nvPr/>
        </p:nvSpPr>
        <p:spPr>
          <a:xfrm>
            <a:off x="4019359" y="4809262"/>
            <a:ext cx="1327124" cy="1029773"/>
          </a:xfrm>
          <a:prstGeom prst="flowChartProcess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 Error</a:t>
            </a:r>
            <a:endParaRPr lang="en-US" dirty="0"/>
          </a:p>
        </p:txBody>
      </p:sp>
      <p:cxnSp>
        <p:nvCxnSpPr>
          <p:cNvPr id="11" name="Elbow Connector 10"/>
          <p:cNvCxnSpPr>
            <a:stCxn id="6" idx="2"/>
            <a:endCxn id="4" idx="2"/>
          </p:cNvCxnSpPr>
          <p:nvPr/>
        </p:nvCxnSpPr>
        <p:spPr>
          <a:xfrm rot="5400000">
            <a:off x="3764796" y="3121059"/>
            <a:ext cx="7787" cy="5443737"/>
          </a:xfrm>
          <a:prstGeom prst="bentConnector3">
            <a:avLst>
              <a:gd name="adj1" fmla="val 3035662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3"/>
            <a:endCxn id="5" idx="1"/>
          </p:cNvCxnSpPr>
          <p:nvPr/>
        </p:nvCxnSpPr>
        <p:spPr>
          <a:xfrm flipV="1">
            <a:off x="1761865" y="5320492"/>
            <a:ext cx="457630" cy="114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3"/>
            <a:endCxn id="7" idx="1"/>
          </p:cNvCxnSpPr>
          <p:nvPr/>
        </p:nvCxnSpPr>
        <p:spPr>
          <a:xfrm>
            <a:off x="3546619" y="5320492"/>
            <a:ext cx="472740" cy="36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6" idx="1"/>
          </p:cNvCxnSpPr>
          <p:nvPr/>
        </p:nvCxnSpPr>
        <p:spPr>
          <a:xfrm flipV="1">
            <a:off x="5346483" y="5324148"/>
            <a:ext cx="48051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3"/>
            <a:endCxn id="19" idx="1"/>
          </p:cNvCxnSpPr>
          <p:nvPr/>
        </p:nvCxnSpPr>
        <p:spPr>
          <a:xfrm>
            <a:off x="7154119" y="5324148"/>
            <a:ext cx="468260" cy="20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Process 18"/>
          <p:cNvSpPr/>
          <p:nvPr/>
        </p:nvSpPr>
        <p:spPr>
          <a:xfrm>
            <a:off x="7622379" y="5057329"/>
            <a:ext cx="1221297" cy="537770"/>
          </a:xfrm>
          <a:prstGeom prst="flowChartProcess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HURRAY!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33363" indent="-233363"/>
            <a:r>
              <a:rPr lang="en-US" dirty="0" smtClean="0"/>
              <a:t>Why Debug?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19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331" y="1186677"/>
            <a:ext cx="4028866" cy="4032921"/>
          </a:xfrm>
        </p:spPr>
        <p:txBody>
          <a:bodyPr>
            <a:normAutofit/>
          </a:bodyPr>
          <a:lstStyle/>
          <a:p>
            <a:pPr algn="ctr"/>
            <a:r>
              <a:rPr lang="en-US" sz="2200" u="sng" dirty="0" smtClean="0"/>
              <a:t>Play Selected vs. Button Press</a:t>
            </a:r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Very similar techniques</a:t>
            </a:r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Lets you try out smaller portions of code</a:t>
            </a:r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Play Selected requires </a:t>
            </a:r>
            <a:r>
              <a:rPr lang="en-US" b="0" dirty="0" err="1" smtClean="0"/>
              <a:t>bluetooth</a:t>
            </a:r>
            <a:endParaRPr lang="en-US" b="0" dirty="0" smtClean="0"/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Button Press requires some care so you don’t jostle the robot when pressing the button</a:t>
            </a:r>
            <a:endParaRPr lang="en-US" b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2014, Droids Robotics, v. 1.0, </a:t>
            </a:r>
            <a:r>
              <a:rPr lang="en-US" dirty="0" err="1" smtClean="0"/>
              <a:t>www.droidsrobotics.org</a:t>
            </a:r>
            <a:r>
              <a:rPr lang="en-US" dirty="0" smtClean="0"/>
              <a:t>, </a:t>
            </a:r>
            <a:r>
              <a:rPr lang="en-US" dirty="0" err="1" smtClean="0"/>
              <a:t>team@droidsrobotics.org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44326" y="1205011"/>
            <a:ext cx="3880155" cy="42592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u="sng" dirty="0" smtClean="0"/>
              <a:t>Light, Sound and Display</a:t>
            </a:r>
          </a:p>
          <a:p>
            <a:pPr algn="ctr"/>
            <a:endParaRPr lang="en-US" sz="2400" u="sng" dirty="0" smtClean="0"/>
          </a:p>
          <a:p>
            <a:pPr marL="342900" indent="-342900">
              <a:buFont typeface="Arial"/>
              <a:buChar char="•"/>
            </a:pPr>
            <a:r>
              <a:rPr lang="en-US" sz="2200" b="0" dirty="0" smtClean="0"/>
              <a:t>Very similar techniques</a:t>
            </a:r>
          </a:p>
          <a:p>
            <a:pPr marL="342900" indent="-342900">
              <a:buFont typeface="Arial"/>
              <a:buChar char="•"/>
            </a:pPr>
            <a:r>
              <a:rPr lang="en-US" sz="2200" b="0" dirty="0" smtClean="0"/>
              <a:t>Light and Sound are used in the same way</a:t>
            </a:r>
          </a:p>
          <a:p>
            <a:pPr marL="342900" indent="-342900">
              <a:buFont typeface="Arial"/>
              <a:buChar char="•"/>
            </a:pPr>
            <a:r>
              <a:rPr lang="en-US" sz="2200" b="0" dirty="0" smtClean="0"/>
              <a:t>Teams enjoy the sound more and it is easier to identify sometimes</a:t>
            </a:r>
          </a:p>
          <a:p>
            <a:pPr marL="342900" indent="-342900">
              <a:buFont typeface="Arial"/>
              <a:buChar char="•"/>
            </a:pPr>
            <a:r>
              <a:rPr lang="en-US" sz="2200" b="0" dirty="0" smtClean="0"/>
              <a:t>Display Block comes in handy for knowing what block is played if your robot gets stuck and if you want to see the sensor values</a:t>
            </a:r>
            <a:endParaRPr lang="en-US" sz="2200" b="0" dirty="0"/>
          </a:p>
        </p:txBody>
      </p:sp>
    </p:spTree>
    <p:extLst>
      <p:ext uri="{BB962C8B-B14F-4D97-AF65-F5344CB8AC3E}">
        <p14:creationId xmlns:p14="http://schemas.microsoft.com/office/powerpoint/2010/main" val="2058380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57199" y="1182665"/>
            <a:ext cx="815371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Play selected is useful for </a:t>
            </a:r>
            <a:r>
              <a:rPr lang="en-US" sz="2000" dirty="0"/>
              <a:t>running small parts of the </a:t>
            </a:r>
            <a:r>
              <a:rPr lang="en-US" sz="2000" dirty="0" smtClean="0"/>
              <a:t>program</a:t>
            </a: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Use when you don’t want to wait for </a:t>
            </a:r>
            <a:r>
              <a:rPr lang="en-US" sz="2000" dirty="0"/>
              <a:t>your robot to complete </a:t>
            </a:r>
            <a:r>
              <a:rPr lang="en-US" sz="2000" dirty="0" smtClean="0"/>
              <a:t>other parts of the program before </a:t>
            </a:r>
            <a:r>
              <a:rPr lang="en-US" sz="2000" dirty="0"/>
              <a:t>getting to the </a:t>
            </a:r>
            <a:r>
              <a:rPr lang="en-US" sz="2000" dirty="0" smtClean="0"/>
              <a:t>part you want to see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If you don’t have </a:t>
            </a:r>
            <a:r>
              <a:rPr lang="en-US" sz="2000" dirty="0" err="1" smtClean="0"/>
              <a:t>bluetooth</a:t>
            </a:r>
            <a:r>
              <a:rPr lang="en-US" sz="2000" dirty="0" smtClean="0"/>
              <a:t> built in the computer, we recommend that you purchase a </a:t>
            </a:r>
            <a:r>
              <a:rPr lang="en-US" sz="2000" dirty="0" err="1" smtClean="0"/>
              <a:t>bluetooth</a:t>
            </a:r>
            <a:r>
              <a:rPr lang="en-US" sz="2000" dirty="0" smtClean="0"/>
              <a:t> dongle (US $10-15) because it makes this type of debugging easier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To use, highlight the parts of the program you want to run and pick the play button with the parentheses (&gt;)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447" y="4604934"/>
            <a:ext cx="3878549" cy="1317047"/>
          </a:xfrm>
          <a:prstGeom prst="rect">
            <a:avLst/>
          </a:prstGeom>
        </p:spPr>
      </p:pic>
      <p:sp>
        <p:nvSpPr>
          <p:cNvPr id="6" name="Title 7"/>
          <p:cNvSpPr txBox="1">
            <a:spLocks/>
          </p:cNvSpPr>
          <p:nvPr/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PLAY SELECTED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546409" y="5557470"/>
            <a:ext cx="932169" cy="364511"/>
          </a:xfrm>
          <a:prstGeom prst="ellipse">
            <a:avLst/>
          </a:prstGeom>
          <a:noFill/>
          <a:ln w="5715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827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4034441"/>
            <a:ext cx="6686185" cy="19593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0341" y="1091301"/>
            <a:ext cx="820901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/>
              <a:t>To place a </a:t>
            </a:r>
            <a:r>
              <a:rPr lang="en-US" sz="2000" dirty="0" smtClean="0"/>
              <a:t>Wait </a:t>
            </a:r>
            <a:r>
              <a:rPr lang="en-US" sz="2000" dirty="0"/>
              <a:t>for </a:t>
            </a:r>
            <a:r>
              <a:rPr lang="en-US" sz="2000" dirty="0" smtClean="0"/>
              <a:t>Button </a:t>
            </a:r>
            <a:r>
              <a:rPr lang="en-US" sz="2000" dirty="0"/>
              <a:t>P</a:t>
            </a:r>
            <a:r>
              <a:rPr lang="en-US" sz="2000" dirty="0" smtClean="0"/>
              <a:t>ress </a:t>
            </a:r>
            <a:r>
              <a:rPr lang="en-US" sz="2000" dirty="0"/>
              <a:t>block in your program, place a wait block into your </a:t>
            </a:r>
            <a:r>
              <a:rPr lang="en-US" sz="2000" dirty="0" smtClean="0"/>
              <a:t>program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Go </a:t>
            </a:r>
            <a:r>
              <a:rPr lang="en-US" sz="2000" dirty="0"/>
              <a:t>under brick buttons &gt; compare &gt; brick buttons, then choose which button needs to be pressed to continue the </a:t>
            </a:r>
            <a:r>
              <a:rPr lang="en-US" sz="2000" dirty="0" smtClean="0"/>
              <a:t>program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Place </a:t>
            </a:r>
            <a:r>
              <a:rPr lang="en-US" sz="2000" dirty="0"/>
              <a:t>these wait for button presses every </a:t>
            </a:r>
            <a:r>
              <a:rPr lang="en-US" sz="2000" dirty="0" smtClean="0"/>
              <a:t>block or two close to </a:t>
            </a:r>
            <a:r>
              <a:rPr lang="en-US" sz="2000" dirty="0"/>
              <a:t>where the robot is </a:t>
            </a:r>
            <a:r>
              <a:rPr lang="en-US" sz="2000" dirty="0" smtClean="0"/>
              <a:t>not working correctly 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This </a:t>
            </a:r>
            <a:r>
              <a:rPr lang="en-US" sz="2000" dirty="0"/>
              <a:t>can help you pinpoint which block is causing the robot to </a:t>
            </a:r>
            <a:r>
              <a:rPr lang="en-US" sz="2000" dirty="0" smtClean="0"/>
              <a:t>fail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The robot will stop and “wait for you to press the button”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134" y="4286255"/>
            <a:ext cx="946444" cy="887291"/>
          </a:xfrm>
          <a:prstGeom prst="rect">
            <a:avLst/>
          </a:prstGeom>
        </p:spPr>
      </p:pic>
      <p:sp>
        <p:nvSpPr>
          <p:cNvPr id="11" name="Title 7"/>
          <p:cNvSpPr txBox="1">
            <a:spLocks/>
          </p:cNvSpPr>
          <p:nvPr/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“WAIT FOR” BUTTON PRESS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0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3" name="Title 7"/>
          <p:cNvSpPr txBox="1">
            <a:spLocks/>
          </p:cNvSpPr>
          <p:nvPr/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VISUAL ALERTS: BRICK STATUS LIGHT BLOCK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84" y="1821546"/>
            <a:ext cx="1665348" cy="21947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67331" y="1983766"/>
            <a:ext cx="2052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Brick status light blocks can be used for </a:t>
            </a:r>
            <a:r>
              <a:rPr lang="en-US" dirty="0" smtClean="0"/>
              <a:t>warnings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94915" y="5278948"/>
            <a:ext cx="12224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Brick</a:t>
            </a:r>
          </a:p>
          <a:p>
            <a:r>
              <a:rPr lang="en-US" dirty="0" smtClean="0"/>
              <a:t>Status</a:t>
            </a:r>
          </a:p>
          <a:p>
            <a:r>
              <a:rPr lang="en-US" dirty="0" smtClean="0"/>
              <a:t>Light</a:t>
            </a:r>
          </a:p>
          <a:p>
            <a:r>
              <a:rPr lang="en-US" dirty="0" smtClean="0"/>
              <a:t>block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82237" y="1844847"/>
            <a:ext cx="34606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Place these blocks at critical steps in your program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You will then be able to visualize what block is playing and figure out where the error might be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16543"/>
          <a:stretch/>
        </p:blipFill>
        <p:spPr>
          <a:xfrm>
            <a:off x="366880" y="4221821"/>
            <a:ext cx="3636297" cy="919824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3274388" y="4401508"/>
            <a:ext cx="879371" cy="740138"/>
          </a:xfrm>
          <a:prstGeom prst="ellipse">
            <a:avLst/>
          </a:prstGeom>
          <a:noFill/>
          <a:ln w="5715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18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3" name="Title 7"/>
          <p:cNvSpPr txBox="1">
            <a:spLocks/>
          </p:cNvSpPr>
          <p:nvPr/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SOUND ALERTs: SOUND BLOCK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199" y="914292"/>
            <a:ext cx="378417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/>
              <a:t>You can insert different sounds at intervals (about every 5 blocks or so, and then run the program again while listening for beeps</a:t>
            </a:r>
            <a:r>
              <a:rPr lang="en-US" sz="2000" dirty="0" smtClean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Once you pick Play Tone, select Play Type and pick “play once”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These </a:t>
            </a:r>
            <a:r>
              <a:rPr lang="en-US" sz="2000" dirty="0"/>
              <a:t>sounds can help you narrow down where in the program something is going wrong. </a:t>
            </a:r>
          </a:p>
        </p:txBody>
      </p:sp>
      <p:sp>
        <p:nvSpPr>
          <p:cNvPr id="5" name="Oval Callout 4"/>
          <p:cNvSpPr/>
          <p:nvPr/>
        </p:nvSpPr>
        <p:spPr>
          <a:xfrm>
            <a:off x="4873653" y="3541868"/>
            <a:ext cx="1465099" cy="770733"/>
          </a:xfrm>
          <a:prstGeom prst="wedgeEllipseCallou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/>
          <p:cNvSpPr txBox="1"/>
          <p:nvPr/>
        </p:nvSpPr>
        <p:spPr>
          <a:xfrm>
            <a:off x="5196845" y="3715078"/>
            <a:ext cx="1361718" cy="369332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BEEP!</a:t>
            </a: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808865" y="4768653"/>
            <a:ext cx="288347" cy="3564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097212" y="4768653"/>
            <a:ext cx="264968" cy="3564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7097211" y="4402373"/>
            <a:ext cx="0" cy="3662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6820553" y="3926989"/>
            <a:ext cx="553316" cy="47538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Oval 10"/>
          <p:cNvSpPr/>
          <p:nvPr/>
        </p:nvSpPr>
        <p:spPr>
          <a:xfrm>
            <a:off x="7001552" y="4067266"/>
            <a:ext cx="35070" cy="3428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>
          <a:xfrm>
            <a:off x="7143282" y="4067266"/>
            <a:ext cx="35070" cy="3428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/>
          <p:cNvSpPr/>
          <p:nvPr/>
        </p:nvSpPr>
        <p:spPr>
          <a:xfrm>
            <a:off x="7075779" y="4154160"/>
            <a:ext cx="35070" cy="3428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7010854" y="4251702"/>
            <a:ext cx="164919" cy="8741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Callout 14"/>
          <p:cNvSpPr>
            <a:spLocks noChangeAspect="1"/>
          </p:cNvSpPr>
          <p:nvPr/>
        </p:nvSpPr>
        <p:spPr>
          <a:xfrm rot="936283">
            <a:off x="7096938" y="2854858"/>
            <a:ext cx="1318205" cy="1059116"/>
          </a:xfrm>
          <a:prstGeom prst="wedgeEllipseCallou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178352" y="3068747"/>
            <a:ext cx="11518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dirty="0"/>
              <a:t>Now we know it’s between Move Inches and Spin Turn! 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6894589" y="4585513"/>
            <a:ext cx="4640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653" y="914292"/>
            <a:ext cx="1928255" cy="197373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335" y="4430817"/>
            <a:ext cx="1493044" cy="707231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6239555" y="1076252"/>
            <a:ext cx="629240" cy="1086983"/>
          </a:xfrm>
          <a:prstGeom prst="ellipse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836017" y="2117467"/>
            <a:ext cx="1334894" cy="713055"/>
          </a:xfrm>
          <a:prstGeom prst="ellipse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/>
          <a:srcRect l="16543"/>
          <a:stretch/>
        </p:blipFill>
        <p:spPr>
          <a:xfrm>
            <a:off x="457199" y="4900097"/>
            <a:ext cx="3636297" cy="91982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709482" y="5819921"/>
            <a:ext cx="956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Sound</a:t>
            </a:r>
          </a:p>
          <a:p>
            <a:r>
              <a:rPr lang="en-US" dirty="0" smtClean="0"/>
              <a:t>block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2709482" y="5111757"/>
            <a:ext cx="879371" cy="740138"/>
          </a:xfrm>
          <a:prstGeom prst="ellipse">
            <a:avLst/>
          </a:prstGeom>
          <a:noFill/>
          <a:ln w="5715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66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LEGO_31313_brick._V360256019_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03" y="1822050"/>
            <a:ext cx="1935305" cy="281840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3" name="Title 7"/>
          <p:cNvSpPr txBox="1">
            <a:spLocks/>
          </p:cNvSpPr>
          <p:nvPr/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PRINT TO SCREEN: DISPLAY BLOCK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93008" y="1161472"/>
            <a:ext cx="650966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/>
              <a:t>Showing which block is playing on your robot </a:t>
            </a:r>
            <a:endParaRPr lang="en-US" sz="2000" dirty="0" smtClean="0"/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Helps identify what block the robot is stuck on</a:t>
            </a:r>
          </a:p>
          <a:p>
            <a:pPr marL="742950" lvl="1" indent="-285750">
              <a:buFont typeface="Arial"/>
              <a:buChar char="•"/>
            </a:pPr>
            <a:endParaRPr lang="en-US" sz="2000" dirty="0"/>
          </a:p>
          <a:p>
            <a:pPr marL="742950" lvl="1" indent="-285750">
              <a:buFont typeface="Arial"/>
              <a:buChar char="•"/>
            </a:pPr>
            <a:endParaRPr lang="en-US" sz="2000" dirty="0" smtClean="0"/>
          </a:p>
          <a:p>
            <a:pPr marL="742950" lvl="1" indent="-285750">
              <a:buFont typeface="Arial"/>
              <a:buChar char="•"/>
            </a:pPr>
            <a:endParaRPr lang="en-US" sz="2000" dirty="0"/>
          </a:p>
          <a:p>
            <a:pPr marL="742950" lvl="1" indent="-285750">
              <a:buFont typeface="Arial"/>
              <a:buChar char="•"/>
            </a:pPr>
            <a:endParaRPr lang="en-US" sz="2000" dirty="0" smtClean="0"/>
          </a:p>
          <a:p>
            <a:pPr marL="742950" lvl="1" indent="-285750">
              <a:buFont typeface="Arial"/>
              <a:buChar char="•"/>
            </a:pPr>
            <a:endParaRPr lang="en-US" sz="2000" dirty="0"/>
          </a:p>
          <a:p>
            <a:pPr marL="742950" lvl="1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Seeing </a:t>
            </a:r>
            <a:r>
              <a:rPr lang="en-US" sz="2000" dirty="0"/>
              <a:t>the sensor </a:t>
            </a:r>
            <a:r>
              <a:rPr lang="en-US" sz="2000" dirty="0" smtClean="0"/>
              <a:t>readings – to see what the robot sees!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635218" y="2110279"/>
            <a:ext cx="1075103" cy="30008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350" dirty="0"/>
              <a:t>Move inches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5218" y="2476120"/>
            <a:ext cx="1008609" cy="30008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350" dirty="0"/>
              <a:t>Light-1  100</a:t>
            </a:r>
          </a:p>
        </p:txBody>
      </p:sp>
      <p:pic>
        <p:nvPicPr>
          <p:cNvPr id="19" name="Picture 18" descr="Screen Shot 2014-10-09 at 10.07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739" y="1814015"/>
            <a:ext cx="2192152" cy="2317931"/>
          </a:xfrm>
          <a:prstGeom prst="rect">
            <a:avLst/>
          </a:prstGeom>
        </p:spPr>
      </p:pic>
      <p:pic>
        <p:nvPicPr>
          <p:cNvPr id="20" name="Picture 19" descr="Screen Shot 2014-10-09 at 10.07.5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393" y="1977128"/>
            <a:ext cx="3302414" cy="2046566"/>
          </a:xfrm>
          <a:prstGeom prst="rect">
            <a:avLst/>
          </a:prstGeom>
        </p:spPr>
      </p:pic>
      <p:pic>
        <p:nvPicPr>
          <p:cNvPr id="21" name="Picture 20" descr="Screen Shot 2014-10-09 at 10.11.0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503" y="4917569"/>
            <a:ext cx="4497718" cy="157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66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3" name="Title 7"/>
          <p:cNvSpPr txBox="1">
            <a:spLocks/>
          </p:cNvSpPr>
          <p:nvPr/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SAMPLE VIDEO ON NEXT SLIDE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166324"/>
            <a:ext cx="80022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/>
              <a:t>The video on the next slide is NOT intended as a solution to the Search Engine mission and isn’t even very good code to get there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Instead, what you should look at is how debugging techniques were used during the run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dirty="0" smtClean="0"/>
              <a:t>Wait for button press</a:t>
            </a:r>
            <a:endParaRPr lang="en-US" sz="2800" dirty="0"/>
          </a:p>
          <a:p>
            <a:pPr marL="742950" lvl="1" indent="-285750">
              <a:buFont typeface="Arial"/>
              <a:buChar char="•"/>
            </a:pPr>
            <a:r>
              <a:rPr lang="en-US" sz="2800" dirty="0" smtClean="0"/>
              <a:t>Sounds alerts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dirty="0" smtClean="0"/>
              <a:t>Brick lights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dirty="0" smtClean="0"/>
              <a:t>Sensor readings displayed on brick</a:t>
            </a:r>
          </a:p>
        </p:txBody>
      </p:sp>
    </p:spTree>
    <p:extLst>
      <p:ext uri="{BB962C8B-B14F-4D97-AF65-F5344CB8AC3E}">
        <p14:creationId xmlns:p14="http://schemas.microsoft.com/office/powerpoint/2010/main" val="678321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8364</TotalTime>
  <Words>926</Words>
  <Application>Microsoft Macintosh PowerPoint</Application>
  <PresentationFormat>On-screen Show (4:3)</PresentationFormat>
  <Paragraphs>96</Paragraphs>
  <Slides>12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Essential</vt:lpstr>
      <vt:lpstr>INTERMEDIATE programming LESSON:   debugging Techniques: DISPLAY, LIGHT, Sound, Button Press…</vt:lpstr>
      <vt:lpstr>Why Debug?</vt:lpstr>
      <vt:lpstr>Different Techniques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CREDITS</vt:lpstr>
    </vt:vector>
  </TitlesOfParts>
  <Company>Carnegie Mellon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Srinivasan Seshan</dc:creator>
  <cp:lastModifiedBy>Sanjay Seshan</cp:lastModifiedBy>
  <cp:revision>230</cp:revision>
  <dcterms:created xsi:type="dcterms:W3CDTF">2014-08-07T02:19:13Z</dcterms:created>
  <dcterms:modified xsi:type="dcterms:W3CDTF">2014-10-25T17:40:51Z</dcterms:modified>
</cp:coreProperties>
</file>